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41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054F036-90A9-4D44-98EE-F258595B6D2D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0C83333-DF7B-4CC5-A2A9-7F59A05CF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06A5A0-F2DA-4F02-B096-6050647C02D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D081F4-1D26-431D-A1C2-0B82AF6FB00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9D472F0-5782-487B-B6EE-3854EA4B53E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298897-F7B0-4CAC-BCB5-3DEF7CF8698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8AC62F-B7C1-4DD8-B86B-FDD9AB1A928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DC09DD-E617-4778-82FC-EC7239D3FF5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pPr>
              <a:defRPr/>
            </a:pPr>
            <a:fld id="{0E74A6E7-6030-4ABA-8920-D6DBE39DCBED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BB81A09-AFB1-4044-B909-16AEF0EC1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3ECF0-AA03-48BD-BE3D-1E81E4235E70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99462-8529-4F2D-8701-491331D32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2D5F6-EF0A-426D-B034-FD9DE99D6BBB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189F1-4668-4707-BC4F-8E67DC94F3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019DC-0E11-4DDF-8F20-294855689DF5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C25B3-3F51-431B-99B8-C14E4981F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07E34-9CC1-459D-A4F1-7C581CCAC39B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15A87-27D8-42D3-A3DD-6F6F6443F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F26E9-622B-4975-B090-23C3F288F4D2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5CD36-C121-48A5-9A57-18E7ED9FE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77439-F0B4-4D16-B152-21A62B0BC69B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8EBF1-0BBA-45BD-AEF4-990B28DAD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28F29-9FE2-43C1-94BF-0285AF5F8DCA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FFABC-ABA7-427B-9FDC-73CF515A9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AAA82-2DEC-4C96-B0B1-E05B2430C893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5E4F2-39F1-4C3B-9BD0-680960DDBA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FB89F-AF08-4A89-B294-A3C338BAE43B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EE9F1-CE21-4295-AAFB-1C58B7407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E8C4A-1636-4A0C-A000-2BBE200FAFE5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A0427-FF20-4450-BBAF-7488C6531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  <a:alpha val="64000"/>
              </a:schemeClr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FEC9A7-E4BA-4CBB-ABF6-9A3057145933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267326-575D-4B09-A8C0-2D040F7BAF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97" r:id="rId8"/>
    <p:sldLayoutId id="2147483698" r:id="rId9"/>
    <p:sldLayoutId id="2147483689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hyperlink" Target="http://www.associatedcontent.com/image/66839/index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gsmilehealth.com/blog/14/insomnia-the-dangerous-side-effects/" TargetMode="External"/><Relationship Id="rId2" Type="http://schemas.openxmlformats.org/officeDocument/2006/relationships/hyperlink" Target="http://www.ehealthmd.com/library/insomnia/INS_avoid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/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2743200"/>
            <a:ext cx="3389555" cy="838200"/>
          </a:xfrm>
          <a:scene3d>
            <a:camera prst="isometricOffAxis1Right"/>
            <a:lightRig rig="threePt" dir="t"/>
          </a:scene3d>
          <a:sp3d extrusionH="76200" contourW="12700" prstMaterial="matte">
            <a:bevelT prst="convex"/>
            <a:bevelB prst="convex"/>
            <a:extrusionClr>
              <a:schemeClr val="tx1"/>
            </a:extrusionClr>
            <a:contourClr>
              <a:schemeClr val="bg2"/>
            </a:contourClr>
          </a:sp3d>
        </p:spPr>
        <p:txBody>
          <a:bodyPr vert="wordArtVert" rtlCol="0" anchor="ctr">
            <a:normAutofit fontScale="90000"/>
            <a:scene3d>
              <a:camera prst="isometricOffAxis1Right"/>
              <a:lightRig rig="threePt" dir="t"/>
            </a:scene3d>
            <a:sp3d extrusionH="57150" contourW="12700" prstMaterial="plastic">
              <a:bevelT w="38100" h="38100" prst="convex"/>
              <a:bevelB w="38100" h="38100" prst="convex"/>
              <a:extrusionClr>
                <a:schemeClr val="bg2"/>
              </a:extrusionClr>
              <a:contourClr>
                <a:schemeClr val="bg2"/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i="1" dirty="0" smtClean="0">
                <a:ln cap="rnd" cmpd="dbl">
                  <a:gradFill flip="none" rotWithShape="1">
                    <a:gsLst>
                      <a:gs pos="0">
                        <a:srgbClr val="00B0F0">
                          <a:lumMod val="71000"/>
                          <a:lumOff val="29000"/>
                          <a:alpha val="79000"/>
                        </a:srgbClr>
                      </a:gs>
                      <a:gs pos="17999">
                        <a:srgbClr val="99CCFF"/>
                      </a:gs>
                      <a:gs pos="36000">
                        <a:srgbClr val="9966FF"/>
                      </a:gs>
                      <a:gs pos="61000">
                        <a:srgbClr val="CC99FF"/>
                      </a:gs>
                      <a:gs pos="82001">
                        <a:srgbClr val="99CCFF"/>
                      </a:gs>
                      <a:gs pos="100000">
                        <a:srgbClr val="CCCCFF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bevel/>
                </a:ln>
                <a:effectLst>
                  <a:glow rad="647700">
                    <a:schemeClr val="accent1">
                      <a:satMod val="175000"/>
                      <a:alpha val="73000"/>
                    </a:schemeClr>
                  </a:glow>
                  <a:outerShdw blurRad="50800" dist="50800" dir="5400000" algn="ctr" rotWithShape="0">
                    <a:schemeClr val="bg2"/>
                  </a:outerShdw>
                  <a:reflection blurRad="6350" stA="55000" endA="300" endPos="45500" dir="5400000" sy="-100000" algn="bl" rotWithShape="0"/>
                </a:effectLst>
                <a:latin typeface="Algerian" pitchFamily="82" charset="0"/>
              </a:rPr>
              <a:t>Insomnia</a:t>
            </a:r>
            <a:endParaRPr lang="en-US" dirty="0">
              <a:ln cap="rnd" cmpd="dbl">
                <a:gradFill flip="none" rotWithShape="1">
                  <a:gsLst>
                    <a:gs pos="0">
                      <a:srgbClr val="00B0F0">
                        <a:lumMod val="71000"/>
                        <a:lumOff val="29000"/>
                        <a:alpha val="79000"/>
                      </a:srgbClr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bevel/>
              </a:ln>
              <a:effectLst>
                <a:glow rad="647700">
                  <a:schemeClr val="accent1">
                    <a:satMod val="175000"/>
                    <a:alpha val="73000"/>
                  </a:schemeClr>
                </a:glow>
                <a:outerShdw blurRad="50800" dist="50800" dir="5400000" algn="ctr" rotWithShape="0">
                  <a:schemeClr val="bg2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3886200"/>
            <a:ext cx="3309803" cy="2438400"/>
          </a:xfrm>
          <a:gradFill>
            <a:gsLst>
              <a:gs pos="0">
                <a:srgbClr val="00B0F0">
                  <a:lumMod val="71000"/>
                  <a:lumOff val="29000"/>
                  <a:alpha val="79000"/>
                </a:srgbClr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cap="rnd" cmpd="dbl">
            <a:gradFill flip="none" rotWithShape="1"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path path="shape">
                <a:fillToRect l="50000" t="50000" r="50000" b="50000"/>
              </a:path>
              <a:tileRect/>
            </a:gradFill>
            <a:bevel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114300">
              <a:schemeClr val="bg2"/>
            </a:innerShdw>
            <a:reflection blurRad="6350" stA="52000" endA="300" endPos="35000" dir="5400000" sy="-100000" algn="bl" rotWithShape="0"/>
            <a:softEdge rad="228600"/>
          </a:effectLst>
          <a:scene3d>
            <a:camera prst="isometricOffAxis1Right"/>
            <a:lightRig rig="threePt" dir="t"/>
          </a:scene3d>
          <a:sp3d extrusionH="76200" contourW="12700">
            <a:bevelT prst="convex"/>
            <a:bevelB prst="convex"/>
            <a:extrusionClr>
              <a:schemeClr val="tx1"/>
            </a:extrusionClr>
            <a:contourClr>
              <a:schemeClr val="bg2"/>
            </a:contourClr>
          </a:sp3d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i="1" dirty="0" smtClean="0">
                <a:solidFill>
                  <a:schemeClr val="bg2"/>
                </a:solidFill>
                <a:latin typeface="Amienne" pitchFamily="82" charset="0"/>
              </a:rPr>
              <a:t>Yaya.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b="1" i="1" dirty="0" smtClean="0">
                <a:solidFill>
                  <a:schemeClr val="tx1"/>
                </a:solidFill>
                <a:latin typeface="Amienne" pitchFamily="82" charset="0"/>
              </a:rPr>
              <a:t>Sima .. K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b="1" i="1" dirty="0" smtClean="0">
                <a:solidFill>
                  <a:schemeClr val="bg2"/>
                </a:solidFill>
                <a:latin typeface="Amienne" pitchFamily="82" charset="0"/>
              </a:rPr>
              <a:t>Harold.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b="1" i="1" dirty="0" smtClean="0">
                <a:solidFill>
                  <a:schemeClr val="tx1"/>
                </a:solidFill>
                <a:latin typeface="Amienne" pitchFamily="82" charset="0"/>
              </a:rPr>
              <a:t>Chen.</a:t>
            </a:r>
            <a:endParaRPr lang="en-US" sz="3600" b="1" i="1" dirty="0">
              <a:solidFill>
                <a:schemeClr val="tx1"/>
              </a:solidFill>
              <a:latin typeface="Amienne" pitchFamily="82" charset="0"/>
            </a:endParaRPr>
          </a:p>
        </p:txBody>
      </p: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Ins="85698" anchor="ctr">
            <a:spAutoFit/>
          </a:bodyPr>
          <a:lstStyle/>
          <a:p>
            <a:r>
              <a:rPr lang="en-US" sz="900" b="1">
                <a:solidFill>
                  <a:srgbClr val="003399"/>
                </a:solidFill>
              </a:rPr>
              <a:t/>
            </a:r>
            <a:br>
              <a:rPr lang="en-US" sz="900" b="1">
                <a:solidFill>
                  <a:srgbClr val="003399"/>
                </a:solidFill>
              </a:rPr>
            </a:br>
            <a:endParaRPr lang="en-US"/>
          </a:p>
        </p:txBody>
      </p:sp>
      <p:pic>
        <p:nvPicPr>
          <p:cNvPr id="7" name="Picture 6" descr="insomni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55236" y="0"/>
            <a:ext cx="3674364" cy="251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Smiley Face 3"/>
          <p:cNvSpPr/>
          <p:nvPr/>
        </p:nvSpPr>
        <p:spPr>
          <a:xfrm>
            <a:off x="1524000" y="1447800"/>
            <a:ext cx="1752600" cy="2133600"/>
          </a:xfrm>
          <a:prstGeom prst="smileyFace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path path="shape">
                <a:fillToRect l="50000" t="50000" r="50000" b="50000"/>
              </a:path>
              <a:tileRect/>
            </a:gradFill>
          </a:ln>
          <a:effectLst>
            <a:glow rad="127000">
              <a:schemeClr val="bg2"/>
            </a:glow>
            <a:innerShdw blurRad="63500" dist="50800" dir="189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3"/>
          <p:cNvSpPr>
            <a:spLocks noGrp="1"/>
          </p:cNvSpPr>
          <p:nvPr>
            <p:ph type="title"/>
          </p:nvPr>
        </p:nvSpPr>
        <p:spPr>
          <a:xfrm>
            <a:off x="4724400" y="1066800"/>
            <a:ext cx="3300413" cy="1073150"/>
          </a:xfrm>
        </p:spPr>
        <p:txBody>
          <a:bodyPr/>
          <a:lstStyle/>
          <a:p>
            <a:pPr algn="ctr"/>
            <a:r>
              <a:rPr lang="en-US" sz="2400" b="1" smtClean="0"/>
              <a:t>Insomnia Symptoms</a:t>
            </a:r>
            <a:endParaRPr lang="en-US" sz="2400" smtClean="0"/>
          </a:p>
        </p:txBody>
      </p:sp>
      <p:sp>
        <p:nvSpPr>
          <p:cNvPr id="16386" name="Text Placeholder 5"/>
          <p:cNvSpPr>
            <a:spLocks noGrp="1"/>
          </p:cNvSpPr>
          <p:nvPr>
            <p:ph type="body" sz="half" idx="2"/>
          </p:nvPr>
        </p:nvSpPr>
        <p:spPr>
          <a:xfrm>
            <a:off x="4648200" y="2590800"/>
            <a:ext cx="3300413" cy="2743200"/>
          </a:xfrm>
        </p:spPr>
        <p:txBody>
          <a:bodyPr/>
          <a:lstStyle/>
          <a:p>
            <a:r>
              <a:rPr lang="en-US" smtClean="0"/>
              <a:t>     </a:t>
            </a:r>
            <a:r>
              <a:rPr lang="en-US" smtClean="0">
                <a:latin typeface="Bodoni MT Black" pitchFamily="18" charset="0"/>
              </a:rPr>
              <a:t>Difficulty  falling asleep.</a:t>
            </a:r>
          </a:p>
          <a:p>
            <a:endParaRPr lang="en-US" smtClean="0">
              <a:latin typeface="Bodoni MT Black" pitchFamily="18" charset="0"/>
            </a:endParaRPr>
          </a:p>
          <a:p>
            <a:r>
              <a:rPr lang="en-US" smtClean="0">
                <a:latin typeface="Bodoni MT Black" pitchFamily="18" charset="0"/>
              </a:rPr>
              <a:t>     Interrupted sleep .</a:t>
            </a:r>
          </a:p>
          <a:p>
            <a:endParaRPr lang="en-US" smtClean="0">
              <a:latin typeface="Bodoni MT Black" pitchFamily="18" charset="0"/>
            </a:endParaRPr>
          </a:p>
          <a:p>
            <a:r>
              <a:rPr lang="en-US" smtClean="0">
                <a:latin typeface="Bodoni MT Black" pitchFamily="18" charset="0"/>
              </a:rPr>
              <a:t>      Light sleep.</a:t>
            </a:r>
          </a:p>
          <a:p>
            <a:endParaRPr lang="en-US" smtClean="0">
              <a:latin typeface="Bodoni MT Black" pitchFamily="18" charset="0"/>
            </a:endParaRPr>
          </a:p>
          <a:p>
            <a:r>
              <a:rPr lang="en-US" smtClean="0">
                <a:latin typeface="Bodoni MT Black" pitchFamily="18" charset="0"/>
              </a:rPr>
              <a:t>       Poor  quality of sleep -  not refreshed after sleeping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914400" y="609600"/>
            <a:ext cx="3581400" cy="5638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5-Point Star 7"/>
          <p:cNvSpPr/>
          <p:nvPr/>
        </p:nvSpPr>
        <p:spPr>
          <a:xfrm>
            <a:off x="4724400" y="26670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4800600" y="32766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4876800" y="38862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4953000" y="44958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</p:spPr>
        <p:txBody>
          <a:bodyPr rtlCol="0" anchor="ctr">
            <a:normAutofit/>
            <a:scene3d>
              <a:camera prst="perspectiveRelaxedModerately"/>
              <a:lightRig rig="threePt" dir="t"/>
            </a:scene3d>
            <a:sp3d extrusionH="57150" contourW="12700">
              <a:extrusionClr>
                <a:schemeClr val="tx2"/>
              </a:extrusionClr>
              <a:contourClr>
                <a:schemeClr val="tx2"/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i="1" dirty="0" smtClean="0">
                <a:effectLst>
                  <a:glow rad="127000">
                    <a:schemeClr val="bg2"/>
                  </a:glow>
                </a:effectLst>
                <a:latin typeface="Algerian" pitchFamily="82" charset="0"/>
              </a:rPr>
              <a:t>Insomnia - The Dangerous Side Effects</a:t>
            </a:r>
            <a:endParaRPr lang="en-US" sz="2400" dirty="0">
              <a:effectLst>
                <a:glow rad="127000">
                  <a:schemeClr val="bg2"/>
                </a:glo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838200" y="2514600"/>
            <a:ext cx="6477000" cy="3276600"/>
          </a:xfrm>
          <a:gradFill flip="none" rotWithShape="1">
            <a:gsLst>
              <a:gs pos="0">
                <a:schemeClr val="bg2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shape">
                <a:fillToRect l="50000" t="50000" r="50000" b="50000"/>
              </a:path>
              <a:tileRect/>
            </a:gra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flood" dir="t"/>
          </a:scene3d>
          <a:sp3d extrusionH="76200" contourW="12700" prstMaterial="matte">
            <a:bevelT prst="convex"/>
            <a:bevelB prst="convex"/>
            <a:extrusionClr>
              <a:schemeClr val="bg2"/>
            </a:extrusionClr>
            <a:contourClr>
              <a:schemeClr val="tx1"/>
            </a:contourClr>
          </a:sp3d>
        </p:spPr>
        <p:txBody>
          <a:bodyPr rtlCol="0">
            <a:normAutofit fontScale="25000" lnSpcReduction="20000"/>
            <a:sp3d extrusionH="57150" contourW="12700">
              <a:extrusionClr>
                <a:schemeClr val="bg2"/>
              </a:extrusionClr>
              <a:contourClr>
                <a:srgbClr val="002060"/>
              </a:contourClr>
            </a:sp3d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en-US" b="1" dirty="0" smtClean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gradFill flip="none" rotWithShape="1">
                  <a:gsLst>
                    <a:gs pos="0">
                      <a:schemeClr val="bg2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</a:rPr>
              <a:t> </a:t>
            </a:r>
            <a:r>
              <a:rPr lang="en-US" sz="7700" b="1" u="sng" dirty="0" smtClean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  <a:t>Physical effects</a:t>
            </a:r>
          </a:p>
          <a:p>
            <a:pPr marL="6858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7700" dirty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  <a:t/>
            </a:r>
            <a:br>
              <a:rPr lang="en-US" sz="7700" dirty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</a:br>
            <a:endParaRPr lang="en-US" sz="7700" dirty="0">
              <a:ln>
                <a:gradFill flip="none" rotWithShape="1">
                  <a:gsLst>
                    <a:gs pos="0">
                      <a:schemeClr val="bg2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  <a:tileRect/>
                </a:gradFill>
              </a:ln>
              <a:solidFill>
                <a:srgbClr val="FFFFFF"/>
              </a:solidFill>
            </a:endParaRPr>
          </a:p>
          <a:p>
            <a:pPr marL="6858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7700" b="1" u="sng" dirty="0" smtClean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  <a:t/>
            </a:r>
            <a:br>
              <a:rPr lang="en-US" sz="7700" b="1" u="sng" dirty="0" smtClean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</a:br>
            <a:endParaRPr lang="en-US" sz="7700" b="1" u="sng" dirty="0" smtClean="0">
              <a:ln>
                <a:gradFill flip="none" rotWithShape="1">
                  <a:gsLst>
                    <a:gs pos="0">
                      <a:schemeClr val="bg2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  <a:tileRect/>
                </a:gradFill>
              </a:ln>
              <a:solidFill>
                <a:srgbClr val="FFFFFF"/>
              </a:solidFill>
            </a:endParaRPr>
          </a:p>
          <a:p>
            <a:pPr indent="-274320" fontAlgn="auto">
              <a:spcAft>
                <a:spcPts val="0"/>
              </a:spcAft>
              <a:defRPr/>
            </a:pPr>
            <a:r>
              <a:rPr lang="en-US" sz="7700" b="1" dirty="0" smtClean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  <a:t>  </a:t>
            </a:r>
            <a:r>
              <a:rPr lang="en-US" sz="7700" b="1" u="sng" dirty="0" smtClean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  <a:t>Mental effects</a:t>
            </a:r>
          </a:p>
          <a:p>
            <a:pPr marL="6858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7700" dirty="0" smtClean="0">
              <a:ln>
                <a:gradFill flip="none" rotWithShape="1">
                  <a:gsLst>
                    <a:gs pos="0">
                      <a:schemeClr val="bg2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  <a:tileRect/>
                </a:gradFill>
              </a:ln>
              <a:solidFill>
                <a:srgbClr val="FFFFFF"/>
              </a:solidFill>
            </a:endParaRPr>
          </a:p>
          <a:p>
            <a:pPr marL="6858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7700" b="1" u="sng" dirty="0" smtClean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  <a:t/>
            </a:r>
            <a:br>
              <a:rPr lang="en-US" sz="7700" b="1" u="sng" dirty="0" smtClean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</a:br>
            <a:endParaRPr lang="en-US" sz="7700" b="1" u="sng" dirty="0" smtClean="0">
              <a:ln>
                <a:gradFill flip="none" rotWithShape="1">
                  <a:gsLst>
                    <a:gs pos="0">
                      <a:schemeClr val="bg2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  <a:tileRect/>
                </a:gradFill>
              </a:ln>
              <a:solidFill>
                <a:srgbClr val="FFFFFF"/>
              </a:solidFill>
            </a:endParaRPr>
          </a:p>
          <a:p>
            <a:pPr indent="-274320" fontAlgn="auto">
              <a:spcAft>
                <a:spcPts val="0"/>
              </a:spcAft>
              <a:defRPr/>
            </a:pPr>
            <a:r>
              <a:rPr lang="en-US" sz="7700" b="1" dirty="0" smtClean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  <a:t>  </a:t>
            </a:r>
            <a:r>
              <a:rPr lang="en-US" sz="7700" b="1" u="sng" dirty="0" smtClean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  <a:t>Emotional effects</a:t>
            </a:r>
          </a:p>
          <a:p>
            <a:pPr indent="-27432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 smtClean="0">
              <a:ln>
                <a:gradFill flip="none" rotWithShape="1">
                  <a:gsLst>
                    <a:gs pos="0">
                      <a:schemeClr val="bg2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  <a:tileRect/>
                </a:gradFill>
              </a:ln>
              <a:solidFill>
                <a:srgbClr val="FFFFFF"/>
              </a:solidFill>
            </a:endParaRPr>
          </a:p>
          <a:p>
            <a:pPr indent="-27432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  <a:t/>
            </a:r>
            <a:br>
              <a:rPr lang="en-US" dirty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solidFill>
                  <a:srgbClr val="FFFFFF"/>
                </a:solidFill>
              </a:rPr>
            </a:br>
            <a:r>
              <a:rPr lang="en-US" dirty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gradFill flip="none" rotWithShape="1">
                  <a:gsLst>
                    <a:gs pos="0">
                      <a:schemeClr val="bg2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</a:rPr>
              <a:t/>
            </a:r>
            <a:br>
              <a:rPr lang="en-US" dirty="0">
                <a:ln>
                  <a:gradFill flip="none" rotWithShape="1">
                    <a:gsLst>
                      <a:gs pos="0">
                        <a:schemeClr val="bg2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  <a:tileRect/>
                  </a:gradFill>
                </a:ln>
                <a:gradFill flip="none" rotWithShape="1">
                  <a:gsLst>
                    <a:gs pos="0">
                      <a:schemeClr val="bg2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</a:rPr>
            </a:br>
            <a:endParaRPr lang="en-US" dirty="0">
              <a:ln>
                <a:gradFill flip="none" rotWithShape="1">
                  <a:gsLst>
                    <a:gs pos="0">
                      <a:schemeClr val="bg2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  <a:tileRect/>
                </a:gradFill>
              </a:ln>
              <a:gradFill flip="none" rotWithShape="1">
                <a:gsLst>
                  <a:gs pos="0">
                    <a:schemeClr val="bg2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shape">
                  <a:fillToRect l="50000" t="50000" r="50000" b="50000"/>
                </a:path>
                <a:tileRect/>
              </a:gra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2438400"/>
            <a:ext cx="3300984" cy="685800"/>
          </a:xfrm>
        </p:spPr>
        <p:txBody>
          <a:bodyPr rtlCol="0">
            <a:scene3d>
              <a:camera prst="perspectiveRelaxedModerately"/>
              <a:lightRig rig="threePt" dir="t"/>
            </a:scene3d>
            <a:sp3d extrusionH="57150" contourW="12700" prstMaterial="clear">
              <a:extrusionClr>
                <a:schemeClr val="tx1"/>
              </a:extrusionClr>
              <a:contourClr>
                <a:schemeClr val="bg2"/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 cap="sq" cmpd="dbl">
                  <a:gradFill>
                    <a:gsLst>
                      <a:gs pos="77500">
                        <a:schemeClr val="bg2"/>
                      </a:gs>
                      <a:gs pos="1100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miter lim="800000"/>
                </a:ln>
                <a:gradFill flip="none" rotWithShape="1"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18900000" scaled="0"/>
                  <a:tileRect/>
                </a:gradFill>
                <a:effectLst>
                  <a:glow rad="1790700">
                    <a:schemeClr val="tx1">
                      <a:alpha val="87000"/>
                    </a:schemeClr>
                  </a:glow>
                  <a:outerShdw blurRad="228600" dist="444500" dir="6840000" algn="ctr" rotWithShape="0">
                    <a:schemeClr val="tx1">
                      <a:alpha val="87000"/>
                    </a:schemeClr>
                  </a:outerShdw>
                  <a:reflection blurRad="317500" stA="40000" endPos="71000" dist="381000" dir="5400000" sy="-100000" algn="bl" rotWithShape="0"/>
                </a:effectLst>
              </a:rPr>
              <a:t>Insomnia Causes</a:t>
            </a:r>
            <a:endParaRPr lang="en-US" dirty="0">
              <a:ln cap="sq" cmpd="dbl">
                <a:gradFill>
                  <a:gsLst>
                    <a:gs pos="77500">
                      <a:schemeClr val="bg2"/>
                    </a:gs>
                    <a:gs pos="1100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miter lim="800000"/>
              </a:ln>
              <a:gradFill flip="none" rotWithShape="1">
                <a:gsLst>
                  <a:gs pos="0">
                    <a:srgbClr val="CCCCFF"/>
                  </a:gs>
                  <a:gs pos="17999">
                    <a:srgbClr val="99CCFF"/>
                  </a:gs>
                  <a:gs pos="36000">
                    <a:srgbClr val="9966FF"/>
                  </a:gs>
                  <a:gs pos="61000">
                    <a:srgbClr val="CC99FF"/>
                  </a:gs>
                  <a:gs pos="82001">
                    <a:srgbClr val="99CCFF"/>
                  </a:gs>
                  <a:gs pos="100000">
                    <a:srgbClr val="CCCCFF"/>
                  </a:gs>
                </a:gsLst>
                <a:lin ang="18900000" scaled="0"/>
                <a:tileRect/>
              </a:gradFill>
              <a:effectLst>
                <a:glow rad="1790700">
                  <a:schemeClr val="tx1">
                    <a:alpha val="87000"/>
                  </a:schemeClr>
                </a:glow>
                <a:outerShdw blurRad="228600" dist="444500" dir="6840000" algn="ctr" rotWithShape="0">
                  <a:schemeClr val="tx1">
                    <a:alpha val="87000"/>
                  </a:schemeClr>
                </a:outerShdw>
                <a:reflection blurRad="317500" stA="40000" endPos="71000" dist="381000" dir="5400000" sy="-100000" algn="bl" rotWithShape="0"/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6300" y="3200400"/>
            <a:ext cx="3543300" cy="2819400"/>
          </a:xfr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25000" lnSpcReduction="20000"/>
            <a:scene3d>
              <a:camera prst="orthographicFront"/>
              <a:lightRig rig="threePt" dir="t"/>
            </a:scene3d>
            <a:sp3d extrusionH="57150" contourW="12700" prstMaterial="matte">
              <a:bevelT w="38100" h="38100"/>
              <a:bevelB w="38100" h="38100"/>
              <a:extrusionClr>
                <a:schemeClr val="tx1"/>
              </a:extrusionClr>
              <a:contourClr>
                <a:schemeClr val="bg2"/>
              </a:contourClr>
            </a:sp3d>
          </a:bodyPr>
          <a:lstStyle/>
          <a:p>
            <a:pPr marL="857250" indent="-8572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6800" dirty="0" smtClean="0">
                <a:ln w="12700">
                  <a:solidFill>
                    <a:schemeClr val="tx1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6800" dirty="0" smtClean="0">
                <a:ln w="12700">
                  <a:solidFill>
                    <a:schemeClr val="bg2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52400" dir="12660000">
                    <a:schemeClr val="bg2">
                      <a:alpha val="55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Stress</a:t>
            </a:r>
            <a:r>
              <a:rPr lang="en-US" sz="6800" dirty="0" smtClean="0">
                <a:ln w="12700">
                  <a:solidFill>
                    <a:schemeClr val="bg2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857250" indent="-8572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6800" dirty="0" smtClean="0">
                <a:ln w="12700">
                  <a:solidFill>
                    <a:schemeClr val="bg2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88900" dir="8880000">
                    <a:schemeClr val="bg2">
                      <a:alpha val="69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Anxiety</a:t>
            </a:r>
            <a:r>
              <a:rPr lang="en-US" sz="6800" dirty="0" smtClean="0">
                <a:ln w="12700">
                  <a:solidFill>
                    <a:schemeClr val="bg2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857250" indent="-8572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6800" dirty="0" smtClean="0">
                <a:ln w="9525" cmpd="dbl">
                  <a:solidFill>
                    <a:schemeClr val="bg2"/>
                  </a:solidFill>
                </a:ln>
                <a:solidFill>
                  <a:schemeClr val="tx1"/>
                </a:solidFill>
                <a:effectLst>
                  <a:glow rad="101600">
                    <a:schemeClr val="tx1">
                      <a:alpha val="40000"/>
                    </a:schemeClr>
                  </a:glow>
                  <a:innerShdw dir="7440000">
                    <a:schemeClr val="bg2">
                      <a:alpha val="55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Depression</a:t>
            </a:r>
            <a:r>
              <a:rPr lang="en-US" sz="6800" dirty="0" smtClean="0">
                <a:ln w="12700">
                  <a:solidFill>
                    <a:schemeClr val="bg2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857250" indent="-8572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6800" dirty="0" smtClean="0">
                <a:ln w="12700">
                  <a:solidFill>
                    <a:schemeClr val="bg2"/>
                  </a:solidFill>
                </a:ln>
                <a:solidFill>
                  <a:schemeClr val="tx1"/>
                </a:solidFill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Medications</a:t>
            </a:r>
            <a:r>
              <a:rPr lang="en-US" sz="6800" b="1" dirty="0" smtClean="0">
                <a:ln w="12700">
                  <a:solidFill>
                    <a:schemeClr val="bg2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.</a:t>
            </a:r>
          </a:p>
          <a:p>
            <a:pPr marL="857250" indent="-8572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6800" dirty="0" smtClean="0">
                <a:ln w="12700">
                  <a:solidFill>
                    <a:schemeClr val="bg2"/>
                  </a:solidFill>
                </a:ln>
                <a:solidFill>
                  <a:schemeClr val="tx1"/>
                </a:solidFill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Caffeine</a:t>
            </a:r>
            <a:r>
              <a:rPr lang="en-US" sz="6800" dirty="0" smtClean="0">
                <a:ln w="12700">
                  <a:solidFill>
                    <a:schemeClr val="bg2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6800" dirty="0" smtClean="0">
                <a:ln w="12700">
                  <a:solidFill>
                    <a:schemeClr val="bg1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tx1">
                      <a:alpha val="54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nicotine</a:t>
            </a:r>
            <a:r>
              <a:rPr lang="en-US" sz="6800" dirty="0" smtClean="0">
                <a:ln w="12700">
                  <a:solidFill>
                    <a:schemeClr val="bg2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            alcohol.</a:t>
            </a:r>
          </a:p>
          <a:p>
            <a:pPr marL="857250" indent="-8572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6800" dirty="0" smtClean="0">
                <a:ln w="12700">
                  <a:solidFill>
                    <a:schemeClr val="bg2"/>
                  </a:solidFill>
                </a:ln>
                <a:solidFill>
                  <a:schemeClr val="tx1"/>
                </a:solidFill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Poor</a:t>
            </a:r>
            <a:r>
              <a:rPr lang="en-US" sz="6800" dirty="0" smtClean="0">
                <a:ln w="12700">
                  <a:solidFill>
                    <a:schemeClr val="bg2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sleep habits.</a:t>
            </a:r>
          </a:p>
          <a:p>
            <a:pPr marL="857250" indent="-8572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6800" dirty="0" smtClean="0">
                <a:ln w="12700">
                  <a:solidFill>
                    <a:schemeClr val="bg2"/>
                  </a:solidFill>
                </a:ln>
                <a:solidFill>
                  <a:schemeClr val="tx1"/>
                </a:solidFill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Medical</a:t>
            </a:r>
            <a:r>
              <a:rPr lang="en-US" sz="6800" dirty="0" smtClean="0">
                <a:ln w="12700">
                  <a:solidFill>
                    <a:schemeClr val="bg2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conditions</a:t>
            </a:r>
            <a:r>
              <a:rPr lang="en-US" sz="6800" b="1" dirty="0" smtClean="0">
                <a:ln w="12700">
                  <a:solidFill>
                    <a:schemeClr val="bg2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5900" dirty="0" smtClean="0">
                <a:ln w="12700">
                  <a:solidFill>
                    <a:schemeClr val="tx1"/>
                  </a:solidFill>
                </a:ln>
                <a:effectLst>
                  <a:glow rad="101600">
                    <a:schemeClr val="tx1">
                      <a:alpha val="40000"/>
                    </a:schemeClr>
                  </a:glow>
                  <a:innerShdw blurRad="1181100" dist="1955800" dir="21540000">
                    <a:schemeClr val="bg2">
                      <a:alpha val="13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   </a:t>
            </a:r>
          </a:p>
          <a:p>
            <a:pPr fontAlgn="auto">
              <a:spcAft>
                <a:spcPts val="0"/>
              </a:spcAft>
              <a:defRPr/>
            </a:pPr>
            <a:endParaRPr lang="en-US" sz="1400" dirty="0" smtClean="0">
              <a:ln w="12700">
                <a:solidFill>
                  <a:schemeClr val="tx1"/>
                </a:solidFill>
              </a:ln>
              <a:effectLst>
                <a:glow rad="101600">
                  <a:schemeClr val="tx1">
                    <a:alpha val="40000"/>
                  </a:schemeClr>
                </a:glow>
                <a:innerShdw blurRad="1181100" dist="1955800" dir="21540000">
                  <a:schemeClr val="bg2">
                    <a:alpha val="13000"/>
                  </a:schemeClr>
                </a:innerShdw>
                <a:reflection blurRad="6350" stA="55000" endA="300" endPos="45500" dir="5400000" sy="-100000" algn="bl" rotWithShape="0"/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4338" name="Picture 2" descr="http://www.ambiengeneric.com/images/buy-ambi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81000"/>
            <a:ext cx="1552575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340" name="Picture 4" descr="http://i.acdn.us/image/A6683/66839/300_66839.jpg">
            <a:hlinkClick r:id="rId4" tooltip="Coffee and other forms of caffeine can lead to insomnia.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762000"/>
            <a:ext cx="2110153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6" name="Picture 4" descr="http://static.technorati.com/10/04/15/11833/stress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609600"/>
            <a:ext cx="3733800" cy="5638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2000" y="1066800"/>
            <a:ext cx="7024744" cy="877336"/>
          </a:xfr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circl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glow rad="101600">
              <a:schemeClr val="accent2">
                <a:satMod val="175000"/>
                <a:alpha val="40000"/>
              </a:schemeClr>
            </a:glow>
            <a:innerShdw blurRad="114300">
              <a:schemeClr val="tx1"/>
            </a:innerShdw>
          </a:effectLst>
          <a:scene3d>
            <a:camera prst="isometricOffAxis1Right"/>
            <a:lightRig rig="threePt" dir="t"/>
          </a:scene3d>
          <a:sp3d extrusionH="76200" contourW="12700" prstMaterial="matte">
            <a:bevelT prst="relaxedInset"/>
            <a:bevelB prst="convex"/>
            <a:extrusionClr>
              <a:schemeClr val="bg2"/>
            </a:extrusionClr>
            <a:contourClr>
              <a:schemeClr val="tx1"/>
            </a:contourClr>
          </a:sp3d>
        </p:spPr>
        <p:txBody>
          <a:bodyPr rtlCol="0" anchor="ctr">
            <a:normAutofit/>
            <a:scene3d>
              <a:camera prst="perspectiveRelaxedModerately"/>
              <a:lightRig rig="twoPt" dir="t"/>
            </a:scene3d>
            <a:sp3d extrusionH="69850" contourW="19050" prstMaterial="clear">
              <a:bevelT w="38100" h="38100" prst="convex"/>
              <a:bevelB w="38100" h="38100" prst="convex"/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n>
                  <a:gradFill flip="none" rotWithShape="1">
                    <a:gsLst>
                      <a:gs pos="58750">
                        <a:srgbClr val="5C0040">
                          <a:lumMod val="62000"/>
                          <a:lumOff val="38000"/>
                          <a:alpha val="71000"/>
                        </a:srgbClr>
                      </a:gs>
                      <a:gs pos="0">
                        <a:schemeClr val="tx1"/>
                      </a:gs>
                      <a:gs pos="20000">
                        <a:srgbClr val="000040"/>
                      </a:gs>
                      <a:gs pos="50000">
                        <a:srgbClr val="400040"/>
                      </a:gs>
                      <a:gs pos="75000">
                        <a:srgbClr val="8F0040"/>
                      </a:gs>
                      <a:gs pos="89999">
                        <a:srgbClr val="F27300"/>
                      </a:gs>
                      <a:gs pos="100000">
                        <a:srgbClr val="FFBF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</a:ln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800100">
                    <a:schemeClr val="bg2">
                      <a:alpha val="23000"/>
                    </a:schemeClr>
                  </a:glow>
                  <a:innerShdw blurRad="330200" dist="50800" dir="6600000">
                    <a:schemeClr val="tx1">
                      <a:alpha val="50000"/>
                    </a:schemeClr>
                  </a:innerShdw>
                  <a:reflection blurRad="139700" stA="26000" endPos="86000" dist="254000" dir="5400000" sy="-100000" algn="bl" rotWithShape="0"/>
                </a:effectLst>
              </a:rPr>
              <a:t>Avoid Insomnia</a:t>
            </a:r>
            <a:endParaRPr lang="en-US" dirty="0">
              <a:ln>
                <a:gradFill flip="none" rotWithShape="1">
                  <a:gsLst>
                    <a:gs pos="58750">
                      <a:srgbClr val="5C0040">
                        <a:lumMod val="62000"/>
                        <a:lumOff val="38000"/>
                        <a:alpha val="71000"/>
                      </a:srgbClr>
                    </a:gs>
                    <a:gs pos="0">
                      <a:schemeClr val="tx1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800100">
                  <a:schemeClr val="bg2">
                    <a:alpha val="23000"/>
                  </a:schemeClr>
                </a:glow>
                <a:innerShdw blurRad="330200" dist="50800" dir="6600000">
                  <a:schemeClr val="tx1">
                    <a:alpha val="50000"/>
                  </a:schemeClr>
                </a:innerShdw>
                <a:reflection blurRad="139700" stA="26000" endPos="86000" dist="254000" dir="5400000" sy="-100000" algn="bl" rotWithShape="0"/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 rot="212097">
            <a:off x="952747" y="2338802"/>
            <a:ext cx="6777317" cy="3924748"/>
          </a:xfrm>
          <a:gradFill>
            <a:gsLst>
              <a:gs pos="0">
                <a:schemeClr val="bg2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scaled="0"/>
          </a:gradFill>
          <a:ln>
            <a:gradFill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lin ang="5400000" scaled="0"/>
            </a:gradFill>
          </a:ln>
          <a:effectLst>
            <a:glow rad="698500">
              <a:schemeClr val="bg2">
                <a:alpha val="93000"/>
              </a:schemeClr>
            </a:glow>
            <a:outerShdw blurRad="76200" dist="50800" dir="5400000" rotWithShape="0">
              <a:schemeClr val="tx1">
                <a:alpha val="60000"/>
              </a:schemeClr>
            </a:outerShdw>
          </a:effectLst>
          <a:scene3d>
            <a:camera prst="isometricOffAxis1Right"/>
            <a:lightRig rig="threePt" dir="t"/>
          </a:scene3d>
          <a:sp3d extrusionH="76200" contourW="12700" prstMaterial="matte">
            <a:bevelT prst="relaxedInset"/>
            <a:bevelB prst="convex"/>
            <a:extrusionClr>
              <a:schemeClr val="tx1"/>
            </a:extrusionClr>
            <a:contourClr>
              <a:schemeClr val="bg2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en-US" b="1" dirty="0" smtClean="0"/>
              <a:t>Don’t drink coffee and tea before sleeping.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b="1" dirty="0" smtClean="0"/>
              <a:t>Avoid taking naps, especially in the afternoon.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b="1" dirty="0" smtClean="0"/>
              <a:t>Create a bedroom environment that is quiet, relaxing and peaceful.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b="1" dirty="0" smtClean="0"/>
              <a:t>Listen soft music before  sleep.</a:t>
            </a:r>
          </a:p>
          <a:p>
            <a:pPr indent="-27432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b="1" dirty="0" smtClean="0">
              <a:solidFill>
                <a:srgbClr val="00B0F0"/>
              </a:solidFill>
            </a:endParaRPr>
          </a:p>
          <a:p>
            <a:pPr indent="-27432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/>
              <a:t> </a:t>
            </a:r>
          </a:p>
        </p:txBody>
      </p:sp>
      <p:pic>
        <p:nvPicPr>
          <p:cNvPr id="22531" name="Picture 4" descr="http://blog.barnfurniture.com/wp-content/uploads/2010/03/feng-shui-bedroom2-e12688422589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590800" y="0"/>
            <a:ext cx="2590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nsomnia2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BEBA8EAE-BF5A-486C-A8C5-ECC9F3942E4B}"/>
            </a:extLst>
          </a:blip>
          <a:stretch>
            <a:fillRect/>
          </a:stretch>
        </p:blipFill>
        <p:spPr>
          <a:xfrm>
            <a:off x="533400" y="990600"/>
            <a:ext cx="8229600" cy="5867400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path path="circle">
                <a:fillToRect t="100000" r="100000"/>
              </a:path>
              <a:tileRect l="-100000" b="-100000"/>
            </a:gradFill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2000" endA="300" endPos="35000" dir="5400000" sy="-100000" algn="bl" rotWithShape="0"/>
            <a:softEdge rad="63500"/>
          </a:effectLst>
          <a:scene3d>
            <a:camera prst="orthographicFront"/>
            <a:lightRig rig="threePt" dir="t"/>
          </a:scene3d>
          <a:sp3d extrusionH="76200" contourW="12700" prstMaterial="dkEdge">
            <a:bevelT prst="relaxedInset"/>
            <a:bevelB prst="convex"/>
            <a:extrusionClr>
              <a:schemeClr val="tx1"/>
            </a:extrusionClr>
            <a:contourClr>
              <a:schemeClr val="bg2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9600" y="1066800"/>
            <a:ext cx="8153400" cy="5521960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path path="shap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path path="shape">
                <a:fillToRect l="50000" t="50000" r="50000" b="50000"/>
              </a:path>
              <a:tileRect/>
            </a:gra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softEdge rad="177800"/>
          </a:effectLst>
          <a:scene3d>
            <a:camera prst="perspectiveRight"/>
            <a:lightRig rig="threePt" dir="t"/>
          </a:scene3d>
          <a:sp3d extrusionH="76200" contourW="12700" prstMaterial="matte">
            <a:bevelT prst="slope"/>
            <a:bevelB prst="slope"/>
            <a:extrusionClr>
              <a:schemeClr val="bg2"/>
            </a:extrusionClr>
            <a:contourClr>
              <a:schemeClr val="tx2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Need to know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77500" lnSpcReduction="20000"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en-US" b="1" dirty="0" smtClean="0"/>
              <a:t>Insomnia can be sign of an undiagnosed medical or psychological condition. If insomnia persists for more than a few weeks, its best to see you doctor for a physical exam.</a:t>
            </a:r>
          </a:p>
          <a:p>
            <a:pPr indent="-274320" fontAlgn="auto">
              <a:spcAft>
                <a:spcPts val="0"/>
              </a:spcAft>
              <a:defRPr/>
            </a:pPr>
            <a:endParaRPr lang="en-US" b="1" dirty="0" smtClean="0"/>
          </a:p>
          <a:p>
            <a:pPr indent="-274320" fontAlgn="auto">
              <a:spcAft>
                <a:spcPts val="0"/>
              </a:spcAft>
              <a:defRPr/>
            </a:pPr>
            <a:r>
              <a:rPr lang="en-US" b="1" dirty="0" smtClean="0"/>
              <a:t>If you wants to know more information you can go to </a:t>
            </a:r>
          </a:p>
          <a:p>
            <a:pPr indent="-274320" fontAlgn="auto">
              <a:spcAft>
                <a:spcPts val="0"/>
              </a:spcAft>
              <a:defRPr/>
            </a:pPr>
            <a:endParaRPr lang="en-US" b="1" dirty="0" smtClean="0">
              <a:solidFill>
                <a:schemeClr val="bg1"/>
              </a:solidFill>
              <a:hlinkClick r:id="rId2"/>
            </a:endParaRPr>
          </a:p>
          <a:p>
            <a:pPr indent="-274320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hlinkClick r:id="rId2"/>
              </a:rPr>
              <a:t>http</a:t>
            </a:r>
            <a:r>
              <a:rPr lang="en-US" b="1" dirty="0">
                <a:solidFill>
                  <a:schemeClr val="bg1"/>
                </a:solidFill>
                <a:hlinkClick r:id="rId2"/>
              </a:rPr>
              <a:t>://www.ehealthmd.com/library/insomnia/INS_avoid.html</a:t>
            </a:r>
            <a:endParaRPr lang="en-US" b="1" dirty="0">
              <a:solidFill>
                <a:schemeClr val="bg1"/>
              </a:solidFill>
            </a:endParaRPr>
          </a:p>
          <a:p>
            <a:pPr marL="6858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/>
              <a:t> 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b="1" dirty="0" smtClean="0">
                <a:hlinkClick r:id="rId3"/>
              </a:rPr>
              <a:t>http</a:t>
            </a:r>
            <a:r>
              <a:rPr lang="en-US" b="1" dirty="0">
                <a:hlinkClick r:id="rId3"/>
              </a:rPr>
              <a:t>://www.bigsmilehealth.com/blog/14/insomnia-the-dangerous-side-effects/</a:t>
            </a:r>
            <a:endParaRPr lang="en-US" b="1" dirty="0"/>
          </a:p>
          <a:p>
            <a:pPr marL="6858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/>
              <a:t>                                        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1">
      <a:dk1>
        <a:srgbClr val="7FD13B"/>
      </a:dk1>
      <a:lt1>
        <a:srgbClr val="EA157A"/>
      </a:lt1>
      <a:dk2>
        <a:srgbClr val="7FD13B"/>
      </a:dk2>
      <a:lt2>
        <a:srgbClr val="EA157A"/>
      </a:lt2>
      <a:accent1>
        <a:srgbClr val="7FD13B"/>
      </a:accent1>
      <a:accent2>
        <a:srgbClr val="EA157A"/>
      </a:accent2>
      <a:accent3>
        <a:srgbClr val="7FD13B"/>
      </a:accent3>
      <a:accent4>
        <a:srgbClr val="EA157A"/>
      </a:accent4>
      <a:accent5>
        <a:srgbClr val="7FD13B"/>
      </a:accent5>
      <a:accent6>
        <a:srgbClr val="EA157A"/>
      </a:accent6>
      <a:hlink>
        <a:srgbClr val="7FD13B"/>
      </a:hlink>
      <a:folHlink>
        <a:srgbClr val="EA157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</TotalTime>
  <Words>71</Words>
  <Application>Microsoft Office PowerPoint</Application>
  <PresentationFormat>On-screen Show (4:3)</PresentationFormat>
  <Paragraphs>24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Century Gothic</vt:lpstr>
      <vt:lpstr>Arial</vt:lpstr>
      <vt:lpstr>Wingdings 2</vt:lpstr>
      <vt:lpstr>Calibri</vt:lpstr>
      <vt:lpstr>Bodoni MT Black</vt:lpstr>
      <vt:lpstr>Austin</vt:lpstr>
      <vt:lpstr>Austin</vt:lpstr>
      <vt:lpstr>Austin</vt:lpstr>
      <vt:lpstr>Austin</vt:lpstr>
      <vt:lpstr>Slide 1</vt:lpstr>
      <vt:lpstr>Insomnia Symptoms</vt:lpstr>
      <vt:lpstr>Slide 3</vt:lpstr>
      <vt:lpstr>Slide 4</vt:lpstr>
      <vt:lpstr>Slide 5</vt:lpstr>
      <vt:lpstr>Slide 6</vt:lpstr>
      <vt:lpstr>Slide 7</vt:lpstr>
      <vt:lpstr>Need to know </vt:lpstr>
    </vt:vector>
  </TitlesOfParts>
  <Company>Ohlone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HH119-19-1U</dc:creator>
  <cp:lastModifiedBy>vcurtis</cp:lastModifiedBy>
  <cp:revision>34</cp:revision>
  <dcterms:created xsi:type="dcterms:W3CDTF">2011-02-10T20:33:52Z</dcterms:created>
  <dcterms:modified xsi:type="dcterms:W3CDTF">2011-03-07T20:15:03Z</dcterms:modified>
</cp:coreProperties>
</file>